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5E4"/>
    <a:srgbClr val="B6BF68"/>
    <a:srgbClr val="ABB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6327" autoAdjust="0"/>
  </p:normalViewPr>
  <p:slideViewPr>
    <p:cSldViewPr>
      <p:cViewPr varScale="1">
        <p:scale>
          <a:sx n="136" d="100"/>
          <a:sy n="136" d="100"/>
        </p:scale>
        <p:origin x="232" y="21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11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DE0CC8-B330-43CC-94E9-18811794685D}" type="datetime1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55A034-4B22-4B17-8898-B34C789DC0B7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en-GB" noProof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64" tIns="45732" rIns="91464" bIns="45732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sz="1801" noProof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1">
                <a:solidFill>
                  <a:schemeClr val="tx1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169E18-FCEF-4A57-9AA6-5ED197681218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5C123-B2C2-4685-B220-CD08A9D486AB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EE2BEB-D0C9-47F3-A9C5-2AE61BB089EB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1" b="0" cap="all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1">
                <a:solidFill>
                  <a:schemeClr val="tx1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8AD429-21F1-4540-B26F-517F1853C455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579C76-BB6C-4A05-932C-0E049B6D6444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1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1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86994-849A-4810-A36F-81E250E67BCE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3A133C-81C7-4F0A-8E1B-89B23F29F124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E8837D-2C85-44BC-9DF2-CB739A9C20BF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sz="1801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1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4FA17B-E487-45EF-ADD8-76301309572B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sz="1801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1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D1F74-F852-4B5D-957E-8BDA5F33A49C}" type="datetime1">
              <a:rPr lang="en-GB" noProof="0" smtClean="0"/>
              <a:t>20/03/2023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C01184F-3FFA-40B4-9D16-AB06300C448E}" type="datetime1">
              <a:rPr lang="en-GB" noProof="0" smtClean="0"/>
              <a:t>20/03/2023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4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402" indent="-228669" algn="l" defTabSz="914674" rtl="0" eaLnBrk="1" latinLnBrk="0" hangingPunct="1">
        <a:lnSpc>
          <a:spcPct val="90000"/>
        </a:lnSpc>
        <a:spcBef>
          <a:spcPts val="1801"/>
        </a:spcBef>
        <a:buClr>
          <a:schemeClr val="tx1"/>
        </a:buClr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03071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731739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960408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9077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745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6414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5082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1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hospital room, indoor, scene&#10;&#10;Description automatically generated">
            <a:extLst>
              <a:ext uri="{FF2B5EF4-FFF2-40B4-BE49-F238E27FC236}">
                <a16:creationId xmlns:a16="http://schemas.microsoft.com/office/drawing/2014/main" id="{703CFEED-DAF1-1543-5A3A-9AEE0FBB96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0279">
            <a:off x="1976010" y="2450834"/>
            <a:ext cx="2814785" cy="42221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B313A-095E-A6C6-BD81-6D657EB8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1291">
            <a:off x="9150013" y="3707410"/>
            <a:ext cx="2491599" cy="35259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2709"/>
              </a:srgbClr>
            </a:outerShdw>
            <a:softEdge rad="46005"/>
          </a:effectLst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E62CE8E-EE80-5F0A-6B36-541815D240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8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977">
            <a:off x="8719811" y="2130288"/>
            <a:ext cx="3384494" cy="2160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  <a:softEdge rad="5269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82C4E-FC44-5C00-F637-DF92B1A81D23}"/>
              </a:ext>
            </a:extLst>
          </p:cNvPr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Anaesthetic Safety (GAS) Card</a:t>
            </a:r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Trialling a miniaturised intubation checklist in Zambia for global and Low &amp; Middle-Income Country (LMIC) use</a:t>
            </a:r>
          </a:p>
          <a:p>
            <a:pPr algn="ctr"/>
            <a:r>
              <a:rPr lang="en-GB" sz="11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Goodhand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East Sussex NHS Healthcare Trust, </a:t>
            </a:r>
            <a:r>
              <a:rPr lang="en-GB" sz="11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Kalenga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University Teaching Hospital Lusaka,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Cabaret, C</a:t>
            </a:r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East Sussex NHS Healthcare Trust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E181F-6CC8-3736-DDEC-0B03C1127CA4}"/>
              </a:ext>
            </a:extLst>
          </p:cNvPr>
          <p:cNvSpPr txBox="1"/>
          <p:nvPr/>
        </p:nvSpPr>
        <p:spPr>
          <a:xfrm>
            <a:off x="263352" y="1250454"/>
            <a:ext cx="1191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and maintaining medical safety checklist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LMIC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identified</a:t>
            </a:r>
            <a:r>
              <a:rPr lang="en-GB" sz="120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miniaturised intubation checklist card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the DAS/RCOA/FICM/ICS checklist card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growing in the UK,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partly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their ability to overcome physical and cultural checklist availability</a:t>
            </a:r>
            <a:r>
              <a:rPr lang="en-GB" sz="1200" b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pilot between UK and Zambian doctors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trialled the use of a hybrid adult and paediatric intubation safety card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international and LMIC use.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59D24-6D38-024C-35AC-388980CDF4B4}"/>
              </a:ext>
            </a:extLst>
          </p:cNvPr>
          <p:cNvSpPr txBox="1"/>
          <p:nvPr/>
        </p:nvSpPr>
        <p:spPr>
          <a:xfrm>
            <a:off x="119336" y="2060848"/>
            <a:ext cx="3398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Pre-distribution survey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to anaesthetists in University Teaching Hospital (UTH), Lusaka, Zambia.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adult and paediatric safety card designed, printed and distributed</a:t>
            </a:r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Anaesthetists then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re-surveyed at 12 weeks post-distribution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9A8A1-0610-65F5-9CB7-AA485B933C60}"/>
              </a:ext>
            </a:extLst>
          </p:cNvPr>
          <p:cNvSpPr txBox="1"/>
          <p:nvPr/>
        </p:nvSpPr>
        <p:spPr>
          <a:xfrm>
            <a:off x="5015881" y="4298637"/>
            <a:ext cx="3616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FUTURE DEVELOPMENT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Cards now being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at SAFE Courses in LMIC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(Dar Es Salaam and Nairobi so far in 2023) with WFSA and AAGBI support.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(WFSA, </a:t>
            </a:r>
            <a:r>
              <a:rPr lang="en-GB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Lifebox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RCOA)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(French , Spanish, …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embed GAS Cards within existing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frameworks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E28A3-4CA8-D8FD-CBD0-4244DF9ADA45}"/>
              </a:ext>
            </a:extLst>
          </p:cNvPr>
          <p:cNvSpPr txBox="1"/>
          <p:nvPr/>
        </p:nvSpPr>
        <p:spPr>
          <a:xfrm>
            <a:off x="3503712" y="2060848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Pre-survey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intubation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very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infrequently used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(&lt;25% of cases), but there was a significant interest in a personal safety aid.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respondents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twelve had used the GAS Card ‘in a real clinical situation’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but one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clinicians felt that the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their confidence in being prepared for emergency RSI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would recommend it to others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non-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included perceptions of clinical urgency, and supervision by seniors who do not use checklists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6F7A4-0E4B-7CA0-2FEC-6ADD7CFB322E}"/>
              </a:ext>
            </a:extLst>
          </p:cNvPr>
          <p:cNvSpPr txBox="1"/>
          <p:nvPr/>
        </p:nvSpPr>
        <p:spPr>
          <a:xfrm>
            <a:off x="255336" y="3915677"/>
            <a:ext cx="48536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69" defTabSz="914674"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highlighted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engagement between disciplines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non-physician anaesthetists (e.g., clinical officers) demonstrated substantially lower engagement with the survey processes. </a:t>
            </a:r>
          </a:p>
          <a:p>
            <a:pPr marL="285750" indent="-228669" defTabSz="914674"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pilot demonstrated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enthusiasm and approval for the GAS checklist card as a convenient patient safety tool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285750" indent="-228669" defTabSz="914674"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portable, on-the-person format may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reduce more institutional barriers 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LMIC checklist use.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BE440-A2EC-40CA-38CD-159D7AFCA7FF}"/>
              </a:ext>
            </a:extLst>
          </p:cNvPr>
          <p:cNvSpPr txBox="1"/>
          <p:nvPr/>
        </p:nvSpPr>
        <p:spPr>
          <a:xfrm>
            <a:off x="321133" y="6247102"/>
            <a:ext cx="1108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sz="1200" baseline="300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Cadman, V (2018) Use of the WHO Surgical Safety Checklist in low and middle income countries: a review of the literature. </a:t>
            </a:r>
            <a:r>
              <a:rPr lang="en-GB" sz="100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perioperative practice</a:t>
            </a:r>
            <a:r>
              <a:rPr lang="en-GB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28 (12), 334-338. </a:t>
            </a:r>
          </a:p>
          <a:p>
            <a:r>
              <a:rPr lang="en-GB" sz="1000" baseline="30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Higgs A et al.(2019) Introducing the Intubation Credit Card. </a:t>
            </a:r>
            <a:r>
              <a:rPr lang="en-GB" sz="100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ICU Management &amp; Practice</a:t>
            </a:r>
            <a:r>
              <a:rPr lang="en-GB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 (4)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B8CAB-C02B-E06D-7775-99D8993566E4}"/>
              </a:ext>
            </a:extLst>
          </p:cNvPr>
          <p:cNvSpPr txBox="1"/>
          <p:nvPr/>
        </p:nvSpPr>
        <p:spPr>
          <a:xfrm>
            <a:off x="9869506" y="420284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Gas card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3422E-5B1D-7B2B-7589-CFF0F412EABD}"/>
              </a:ext>
            </a:extLst>
          </p:cNvPr>
          <p:cNvSpPr txBox="1"/>
          <p:nvPr/>
        </p:nvSpPr>
        <p:spPr>
          <a:xfrm>
            <a:off x="321133" y="5763469"/>
            <a:ext cx="8295147" cy="47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Emma Lillie (Paediatric Anaesthetic Consultant, University Hospital Sussex </a:t>
            </a: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NAPGET: New Anaesthetic Postgraduate Education Trust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ABD0E-7161-58B9-82BB-7CBA90A65CA2}"/>
              </a:ext>
            </a:extLst>
          </p:cNvPr>
          <p:cNvSpPr txBox="1"/>
          <p:nvPr/>
        </p:nvSpPr>
        <p:spPr>
          <a:xfrm>
            <a:off x="2728696" y="5683250"/>
            <a:ext cx="313705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i="1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 </a:t>
            </a:r>
            <a:r>
              <a:rPr lang="en-US" sz="900" i="1" dirty="0" err="1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Kalenga</a:t>
            </a:r>
            <a:r>
              <a:rPr lang="en-US" sz="900" i="1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using the Gas card in Lusaka</a:t>
            </a:r>
          </a:p>
        </p:txBody>
      </p:sp>
    </p:spTree>
    <p:extLst>
      <p:ext uri="{BB962C8B-B14F-4D97-AF65-F5344CB8AC3E}">
        <p14:creationId xmlns:p14="http://schemas.microsoft.com/office/powerpoint/2010/main" val="30889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61050981_TF02804891_Win32" id="{C6D1DE3E-6776-4E01-9977-96EF4DA3CFE5}" vid="{E3A477E5-07B1-4ADD-9CC4-B158FF4B75F7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FC635FB8-E0F5-4EE9-AE0D-FFD9087E9C6F}"/>
</file>

<file path=customXml/itemProps2.xml><?xml version="1.0" encoding="utf-8"?>
<ds:datastoreItem xmlns:ds="http://schemas.openxmlformats.org/officeDocument/2006/customXml" ds:itemID="{029E41BC-3903-4668-948C-3F4B4C22F44C}"/>
</file>

<file path=customXml/itemProps3.xml><?xml version="1.0" encoding="utf-8"?>
<ds:datastoreItem xmlns:ds="http://schemas.openxmlformats.org/officeDocument/2006/customXml" ds:itemID="{23128402-5569-4955-9D02-DACB281F321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642</TotalTime>
  <Words>475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Century Gothic</vt:lpstr>
      <vt:lpstr>Wingdings</vt:lpstr>
      <vt:lpstr>World Presentation 16x9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cyrille cabaret</dc:creator>
  <cp:lastModifiedBy>cyrille cabaret</cp:lastModifiedBy>
  <cp:revision>46</cp:revision>
  <dcterms:created xsi:type="dcterms:W3CDTF">2022-08-28T09:02:52Z</dcterms:created>
  <dcterms:modified xsi:type="dcterms:W3CDTF">2023-03-20T01:12:03Z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